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2" r:id="rId1"/>
  </p:sldMasterIdLst>
  <p:notesMasterIdLst>
    <p:notesMasterId r:id="rId13"/>
  </p:notesMasterIdLst>
  <p:sldIdLst>
    <p:sldId id="256" r:id="rId2"/>
    <p:sldId id="257" r:id="rId3"/>
    <p:sldId id="258" r:id="rId4"/>
    <p:sldId id="260" r:id="rId5"/>
    <p:sldId id="259"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81" autoAdjust="0"/>
  </p:normalViewPr>
  <p:slideViewPr>
    <p:cSldViewPr snapToGrid="0" snapToObjects="1">
      <p:cViewPr varScale="1">
        <p:scale>
          <a:sx n="67" d="100"/>
          <a:sy n="67" d="100"/>
        </p:scale>
        <p:origin x="-22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F5F616-0826-0540-8DC0-56AF2037F2FC}" type="datetimeFigureOut">
              <a:rPr lang="en-US" smtClean="0"/>
              <a:pPr/>
              <a:t>1/21/15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81BAA0-0F92-BE4B-A45A-F7281A0A7ABF}" type="slidenum">
              <a:rPr lang="en-US" smtClean="0"/>
              <a:pPr/>
              <a:t>‹#›</a:t>
            </a:fld>
            <a:endParaRPr lang="en-US"/>
          </a:p>
        </p:txBody>
      </p:sp>
    </p:spTree>
    <p:extLst>
      <p:ext uri="{BB962C8B-B14F-4D97-AF65-F5344CB8AC3E}">
        <p14:creationId xmlns:p14="http://schemas.microsoft.com/office/powerpoint/2010/main" val="38276622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81BAA0-0F92-BE4B-A45A-F7281A0A7ABF}"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GB"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242EFD19-3D18-544C-81F9-AD437F633C88}" type="datetimeFigureOut">
              <a:rPr lang="en-US" smtClean="0"/>
              <a:pPr/>
              <a:t>1/21/15</a:t>
            </a:fld>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EBF5CD18-686B-47A9-AFD5-66CE5FA52A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42EFD19-3D18-544C-81F9-AD437F633C88}"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242EFD19-3D18-544C-81F9-AD437F633C88}" type="datetimeFigureOut">
              <a:rPr lang="en-US" smtClean="0"/>
              <a:pPr/>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2233E4-7061-5044-A425-6A156FA3EA90}"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242EFD19-3D18-544C-81F9-AD437F633C88}" type="datetimeFigureOut">
              <a:rPr lang="en-US" smtClean="0"/>
              <a:pPr/>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2233E4-7061-5044-A425-6A156FA3EA90}" type="slidenum">
              <a:rPr lang="en-US" smtClean="0"/>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242EFD19-3D18-544C-81F9-AD437F633C88}"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GB"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242EFD19-3D18-544C-81F9-AD437F633C88}"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242EFD19-3D18-544C-81F9-AD437F633C88}"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GB"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GB"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242EFD19-3D18-544C-81F9-AD437F633C88}"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242EFD19-3D18-544C-81F9-AD437F633C88}" type="datetimeFigureOut">
              <a:rPr lang="en-US" smtClean="0"/>
              <a:pPr/>
              <a:t>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2233E4-7061-5044-A425-6A156FA3EA90}" type="slidenum">
              <a:rPr lang="en-US" smtClean="0"/>
              <a:pPr/>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242EFD19-3D18-544C-81F9-AD437F633C88}" type="datetimeFigureOut">
              <a:rPr lang="en-US" smtClean="0"/>
              <a:pPr/>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2EFD19-3D18-544C-81F9-AD437F633C88}" type="datetimeFigureOut">
              <a:rPr lang="en-US" smtClean="0"/>
              <a:pPr/>
              <a:t>1/21/15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42EFD19-3D18-544C-81F9-AD437F633C88}"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233E4-7061-5044-A425-6A156FA3EA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GB"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242EFD19-3D18-544C-81F9-AD437F633C88}" type="datetimeFigureOut">
              <a:rPr lang="en-US" smtClean="0"/>
              <a:pPr/>
              <a:t>1/21/15</a:t>
            </a:fld>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4F2233E4-7061-5044-A425-6A156FA3EA9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6389" y="4421127"/>
            <a:ext cx="1815820" cy="1961742"/>
          </a:xfrm>
          <a:prstGeom prst="rect">
            <a:avLst/>
          </a:prstGeom>
        </p:spPr>
      </p:pic>
      <p:pic>
        <p:nvPicPr>
          <p:cNvPr id="6" name="Picture 5"/>
          <p:cNvPicPr>
            <a:picLocks noChangeAspect="1"/>
          </p:cNvPicPr>
          <p:nvPr/>
        </p:nvPicPr>
        <p:blipFill>
          <a:blip r:embed="rId3"/>
          <a:stretch>
            <a:fillRect/>
          </a:stretch>
        </p:blipFill>
        <p:spPr>
          <a:xfrm>
            <a:off x="306388" y="390789"/>
            <a:ext cx="8513762" cy="3780305"/>
          </a:xfrm>
          <a:prstGeom prst="rect">
            <a:avLst/>
          </a:prstGeom>
        </p:spPr>
      </p:pic>
      <p:pic>
        <p:nvPicPr>
          <p:cNvPr id="7" name="Picture 6"/>
          <p:cNvPicPr>
            <a:picLocks noChangeAspect="1"/>
          </p:cNvPicPr>
          <p:nvPr/>
        </p:nvPicPr>
        <p:blipFill>
          <a:blip r:embed="rId4"/>
          <a:stretch>
            <a:fillRect/>
          </a:stretch>
        </p:blipFill>
        <p:spPr>
          <a:xfrm>
            <a:off x="6945876" y="4421127"/>
            <a:ext cx="1874274" cy="1961742"/>
          </a:xfrm>
          <a:prstGeom prst="rect">
            <a:avLst/>
          </a:prstGeom>
        </p:spPr>
      </p:pic>
      <p:pic>
        <p:nvPicPr>
          <p:cNvPr id="8" name="Picture 7"/>
          <p:cNvPicPr>
            <a:picLocks noChangeAspect="1"/>
          </p:cNvPicPr>
          <p:nvPr/>
        </p:nvPicPr>
        <p:blipFill>
          <a:blip r:embed="rId5"/>
          <a:stretch>
            <a:fillRect/>
          </a:stretch>
        </p:blipFill>
        <p:spPr>
          <a:xfrm>
            <a:off x="2449199" y="4421127"/>
            <a:ext cx="2112272" cy="1961742"/>
          </a:xfrm>
          <a:prstGeom prst="rect">
            <a:avLst/>
          </a:prstGeom>
        </p:spPr>
      </p:pic>
      <p:pic>
        <p:nvPicPr>
          <p:cNvPr id="9" name="Picture 8"/>
          <p:cNvPicPr>
            <a:picLocks noChangeAspect="1"/>
          </p:cNvPicPr>
          <p:nvPr/>
        </p:nvPicPr>
        <p:blipFill>
          <a:blip r:embed="rId6"/>
          <a:stretch>
            <a:fillRect/>
          </a:stretch>
        </p:blipFill>
        <p:spPr>
          <a:xfrm>
            <a:off x="4788124" y="4421127"/>
            <a:ext cx="1905000" cy="1961742"/>
          </a:xfrm>
          <a:prstGeom prst="rect">
            <a:avLst/>
          </a:prstGeom>
        </p:spPr>
      </p:pic>
      <p:sp>
        <p:nvSpPr>
          <p:cNvPr id="2" name="Title 1"/>
          <p:cNvSpPr>
            <a:spLocks noGrp="1"/>
          </p:cNvSpPr>
          <p:nvPr>
            <p:ph type="ctrTitle"/>
          </p:nvPr>
        </p:nvSpPr>
        <p:spPr>
          <a:xfrm>
            <a:off x="306388" y="516400"/>
            <a:ext cx="8513762" cy="2952942"/>
          </a:xfrm>
        </p:spPr>
        <p:txBody>
          <a:bodyPr/>
          <a:lstStyle/>
          <a:p>
            <a:r>
              <a:rPr lang="en-US" dirty="0" smtClean="0">
                <a:solidFill>
                  <a:srgbClr val="0000FF"/>
                </a:solidFill>
              </a:rPr>
              <a:t>medicines</a:t>
            </a:r>
            <a:endParaRPr lang="en-US" dirty="0">
              <a:solidFill>
                <a:srgbClr val="0000FF"/>
              </a:solidFill>
            </a:endParaRPr>
          </a:p>
        </p:txBody>
      </p:sp>
      <p:sp>
        <p:nvSpPr>
          <p:cNvPr id="3" name="Subtitle 2"/>
          <p:cNvSpPr>
            <a:spLocks noGrp="1"/>
          </p:cNvSpPr>
          <p:nvPr>
            <p:ph type="subTitle" idx="1"/>
          </p:nvPr>
        </p:nvSpPr>
        <p:spPr>
          <a:xfrm>
            <a:off x="306387" y="2516622"/>
            <a:ext cx="7006021" cy="1344706"/>
          </a:xfrm>
        </p:spPr>
        <p:txBody>
          <a:bodyPr>
            <a:normAutofit/>
          </a:bodyPr>
          <a:lstStyle/>
          <a:p>
            <a:r>
              <a:rPr lang="en-US" b="1" dirty="0" smtClean="0">
                <a:solidFill>
                  <a:schemeClr val="accent2"/>
                </a:solidFill>
              </a:rPr>
              <a:t>mind-altering drugs</a:t>
            </a:r>
            <a:endParaRPr lang="en-US" b="1" dirty="0">
              <a:solidFill>
                <a:schemeClr val="accent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err="1" smtClean="0"/>
              <a:t>tetrahydrocannabinol</a:t>
            </a:r>
            <a:endParaRPr lang="en-US" sz="5400" dirty="0"/>
          </a:p>
        </p:txBody>
      </p:sp>
      <p:sp>
        <p:nvSpPr>
          <p:cNvPr id="3" name="Content Placeholder 2"/>
          <p:cNvSpPr>
            <a:spLocks noGrp="1"/>
          </p:cNvSpPr>
          <p:nvPr>
            <p:ph sz="half" idx="1"/>
          </p:nvPr>
        </p:nvSpPr>
        <p:spPr>
          <a:xfrm>
            <a:off x="371724" y="1749326"/>
            <a:ext cx="3484904" cy="4376838"/>
          </a:xfrm>
        </p:spPr>
        <p:txBody>
          <a:bodyPr/>
          <a:lstStyle/>
          <a:p>
            <a:r>
              <a:rPr lang="en-US" sz="3200" dirty="0" smtClean="0"/>
              <a:t>phenol group,</a:t>
            </a:r>
          </a:p>
          <a:p>
            <a:r>
              <a:rPr lang="en-US" sz="3200" dirty="0" smtClean="0"/>
              <a:t>ether </a:t>
            </a:r>
          </a:p>
          <a:p>
            <a:r>
              <a:rPr lang="en-US" sz="3200" dirty="0" smtClean="0"/>
              <a:t>double carbon-carbon bond</a:t>
            </a:r>
            <a:r>
              <a:rPr lang="en-GB" sz="3200" dirty="0" smtClean="0"/>
              <a:t> </a:t>
            </a:r>
            <a:endParaRPr lang="en-US" sz="3200" dirty="0"/>
          </a:p>
        </p:txBody>
      </p:sp>
      <p:pic>
        <p:nvPicPr>
          <p:cNvPr id="4" name="Picture 3"/>
          <p:cNvPicPr>
            <a:picLocks noChangeAspect="1"/>
          </p:cNvPicPr>
          <p:nvPr/>
        </p:nvPicPr>
        <p:blipFill>
          <a:blip r:embed="rId2"/>
          <a:stretch>
            <a:fillRect/>
          </a:stretch>
        </p:blipFill>
        <p:spPr>
          <a:xfrm>
            <a:off x="3856628" y="2057400"/>
            <a:ext cx="5080214" cy="3588299"/>
          </a:xfrm>
          <a:prstGeom prst="rect">
            <a:avLst/>
          </a:prstGeom>
        </p:spPr>
      </p:pic>
      <p:cxnSp>
        <p:nvCxnSpPr>
          <p:cNvPr id="6" name="Straight Arrow Connector 5"/>
          <p:cNvCxnSpPr/>
          <p:nvPr/>
        </p:nvCxnSpPr>
        <p:spPr>
          <a:xfrm>
            <a:off x="1982685" y="2915541"/>
            <a:ext cx="3110094" cy="15419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511814" y="2280601"/>
            <a:ext cx="2475117" cy="1723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2526951" y="3096953"/>
            <a:ext cx="2358488" cy="11143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3"/>
          <a:stretch>
            <a:fillRect/>
          </a:stretch>
        </p:blipFill>
        <p:spPr>
          <a:xfrm>
            <a:off x="1510574" y="5135792"/>
            <a:ext cx="1358900" cy="1422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88259"/>
            <a:ext cx="7918450" cy="788894"/>
          </a:xfrm>
        </p:spPr>
        <p:txBody>
          <a:bodyPr>
            <a:noAutofit/>
          </a:bodyPr>
          <a:lstStyle/>
          <a:p>
            <a:r>
              <a:rPr lang="en-US" sz="5400" b="1" dirty="0" smtClean="0"/>
              <a:t>legalize</a:t>
            </a:r>
            <a:endParaRPr lang="en-US" sz="54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74294231"/>
              </p:ext>
            </p:extLst>
          </p:nvPr>
        </p:nvGraphicFramePr>
        <p:xfrm>
          <a:off x="325258" y="1183698"/>
          <a:ext cx="8410234" cy="5219642"/>
        </p:xfrm>
        <a:graphic>
          <a:graphicData uri="http://schemas.openxmlformats.org/drawingml/2006/table">
            <a:tbl>
              <a:tblPr firstRow="1" bandRow="1">
                <a:tableStyleId>{69CF1AB2-1976-4502-BF36-3FF5EA218861}</a:tableStyleId>
              </a:tblPr>
              <a:tblGrid>
                <a:gridCol w="5340463"/>
                <a:gridCol w="3069771"/>
              </a:tblGrid>
              <a:tr h="684457">
                <a:tc>
                  <a:txBody>
                    <a:bodyPr/>
                    <a:lstStyle/>
                    <a:p>
                      <a:pPr algn="ctr"/>
                      <a:r>
                        <a:rPr lang="en-US" sz="4000" dirty="0" smtClean="0"/>
                        <a:t>yes</a:t>
                      </a:r>
                      <a:endParaRPr lang="en-US" sz="4000" dirty="0"/>
                    </a:p>
                  </a:txBody>
                  <a:tcPr/>
                </a:tc>
                <a:tc>
                  <a:txBody>
                    <a:bodyPr/>
                    <a:lstStyle/>
                    <a:p>
                      <a:pPr algn="ctr"/>
                      <a:r>
                        <a:rPr lang="en-US" sz="4000" dirty="0" smtClean="0"/>
                        <a:t>no</a:t>
                      </a:r>
                      <a:endParaRPr lang="en-US" sz="4000" dirty="0"/>
                    </a:p>
                  </a:txBody>
                  <a:tcPr/>
                </a:tc>
              </a:tr>
              <a:tr h="4518602">
                <a:tc>
                  <a:txBody>
                    <a:bodyPr/>
                    <a:lstStyle/>
                    <a:p>
                      <a:pPr lvl="0">
                        <a:buFont typeface="Arial"/>
                        <a:buChar char="•"/>
                      </a:pPr>
                      <a:r>
                        <a:rPr lang="en-US" sz="2000" b="1" kern="1200" dirty="0" smtClean="0">
                          <a:solidFill>
                            <a:schemeClr val="dk1"/>
                          </a:solidFill>
                          <a:latin typeface="+mn-lt"/>
                          <a:ea typeface="+mn-ea"/>
                          <a:cs typeface="+mn-cs"/>
                        </a:rPr>
                        <a:t>no more or less damaging than other ‘legal’ drugs e.g. alcohol, tobacco</a:t>
                      </a:r>
                    </a:p>
                    <a:p>
                      <a:pPr lvl="0">
                        <a:buFont typeface="Arial"/>
                        <a:buChar char="•"/>
                      </a:pPr>
                      <a:endParaRPr lang="en-GB" sz="1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offers pain relief from certain diseases such as AIDS and cancer</a:t>
                      </a:r>
                    </a:p>
                    <a:p>
                      <a:pPr lvl="0">
                        <a:buFont typeface="Arial"/>
                        <a:buChar char="•"/>
                      </a:pPr>
                      <a:endParaRPr lang="en-GB" sz="1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relieves nausea in chemotherapy</a:t>
                      </a:r>
                    </a:p>
                    <a:p>
                      <a:pPr lvl="0">
                        <a:buFont typeface="Arial"/>
                        <a:buChar char="•"/>
                      </a:pPr>
                      <a:endParaRPr lang="en-GB" sz="1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relieves tension and anxiety in terminally ill patients</a:t>
                      </a:r>
                    </a:p>
                    <a:p>
                      <a:pPr lvl="0">
                        <a:buFont typeface="Arial"/>
                        <a:buChar char="•"/>
                      </a:pPr>
                      <a:endParaRPr lang="en-GB" sz="1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helps decrease pressure inside eyeball in patients suffering from glaucoma</a:t>
                      </a:r>
                    </a:p>
                    <a:p>
                      <a:pPr lvl="0">
                        <a:buFont typeface="Arial"/>
                        <a:buChar char="•"/>
                      </a:pPr>
                      <a:endParaRPr lang="en-GB" sz="1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better control of quality of cannabis</a:t>
                      </a:r>
                    </a:p>
                    <a:p>
                      <a:pPr lvl="0">
                        <a:buFont typeface="Arial"/>
                        <a:buChar char="•"/>
                      </a:pPr>
                      <a:endParaRPr lang="en-GB" sz="1000" b="1" kern="1200" dirty="0" smtClean="0">
                        <a:solidFill>
                          <a:schemeClr val="dk1"/>
                        </a:solidFill>
                        <a:latin typeface="+mn-lt"/>
                        <a:ea typeface="+mn-ea"/>
                        <a:cs typeface="+mn-cs"/>
                      </a:endParaRPr>
                    </a:p>
                    <a:p>
                      <a:pPr>
                        <a:buFont typeface="Arial"/>
                        <a:buChar char="•"/>
                      </a:pPr>
                      <a:r>
                        <a:rPr lang="en-US" sz="2000" b="1" kern="1200" dirty="0" smtClean="0">
                          <a:solidFill>
                            <a:schemeClr val="dk1"/>
                          </a:solidFill>
                          <a:latin typeface="+mn-lt"/>
                          <a:ea typeface="+mn-ea"/>
                          <a:cs typeface="+mn-cs"/>
                        </a:rPr>
                        <a:t>reduction of crime </a:t>
                      </a:r>
                      <a:endParaRPr lang="en-US" sz="2000" dirty="0"/>
                    </a:p>
                  </a:txBody>
                  <a:tcPr/>
                </a:tc>
                <a:tc>
                  <a:txBody>
                    <a:bodyPr/>
                    <a:lstStyle/>
                    <a:p>
                      <a:pPr lvl="0">
                        <a:buFont typeface="Arial"/>
                        <a:buChar char="•"/>
                      </a:pPr>
                      <a:r>
                        <a:rPr lang="en-US" sz="2000" b="1" kern="1200" dirty="0" smtClean="0">
                          <a:solidFill>
                            <a:schemeClr val="dk1"/>
                          </a:solidFill>
                          <a:latin typeface="+mn-lt"/>
                          <a:ea typeface="+mn-ea"/>
                          <a:cs typeface="+mn-cs"/>
                        </a:rPr>
                        <a:t>harmful effects:</a:t>
                      </a:r>
                      <a:endParaRPr lang="en-GB" sz="20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may suppress immune system</a:t>
                      </a:r>
                    </a:p>
                    <a:p>
                      <a:pPr lvl="0">
                        <a:buFont typeface="Arial"/>
                        <a:buChar char="•"/>
                      </a:pPr>
                      <a:r>
                        <a:rPr lang="en-GB" sz="2000" b="1" kern="1200" baseline="0" dirty="0" smtClean="0">
                          <a:solidFill>
                            <a:schemeClr val="dk1"/>
                          </a:solidFill>
                          <a:latin typeface="+mn-lt"/>
                          <a:ea typeface="+mn-ea"/>
                          <a:cs typeface="+mn-cs"/>
                        </a:rPr>
                        <a:t> </a:t>
                      </a:r>
                      <a:r>
                        <a:rPr lang="en-US" sz="2000" b="1" kern="1200" dirty="0" smtClean="0">
                          <a:solidFill>
                            <a:schemeClr val="dk1"/>
                          </a:solidFill>
                          <a:latin typeface="+mn-lt"/>
                          <a:ea typeface="+mn-ea"/>
                          <a:cs typeface="+mn-cs"/>
                        </a:rPr>
                        <a:t>respiratory ailments</a:t>
                      </a:r>
                    </a:p>
                    <a:p>
                      <a:pPr lvl="1">
                        <a:buFont typeface="Arial"/>
                        <a:buChar char="•"/>
                      </a:pPr>
                      <a:endParaRPr lang="en-GB" sz="12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reduces ability to drive</a:t>
                      </a:r>
                      <a:endParaRPr lang="en-GB" sz="2000" b="1" kern="1200" dirty="0" smtClean="0">
                        <a:solidFill>
                          <a:schemeClr val="dk1"/>
                        </a:solidFill>
                        <a:latin typeface="+mn-lt"/>
                        <a:ea typeface="+mn-ea"/>
                        <a:cs typeface="+mn-cs"/>
                      </a:endParaRPr>
                    </a:p>
                    <a:p>
                      <a:pPr lvl="0">
                        <a:buFont typeface="Arial"/>
                        <a:buChar char="•"/>
                      </a:pPr>
                      <a:endParaRPr lang="en-GB" sz="1200" b="1" kern="1200" dirty="0" smtClean="0">
                        <a:solidFill>
                          <a:schemeClr val="dk1"/>
                        </a:solidFill>
                        <a:latin typeface="+mn-lt"/>
                        <a:ea typeface="+mn-ea"/>
                        <a:cs typeface="+mn-cs"/>
                      </a:endParaRPr>
                    </a:p>
                    <a:p>
                      <a:pPr lvl="0">
                        <a:buFont typeface="Arial"/>
                        <a:buChar char="•"/>
                      </a:pPr>
                      <a:r>
                        <a:rPr lang="en-US" sz="2000" b="1" kern="1200" dirty="0" smtClean="0">
                          <a:solidFill>
                            <a:schemeClr val="dk1"/>
                          </a:solidFill>
                          <a:latin typeface="+mn-lt"/>
                          <a:ea typeface="+mn-ea"/>
                          <a:cs typeface="+mn-cs"/>
                        </a:rPr>
                        <a:t>causes dependence</a:t>
                      </a:r>
                    </a:p>
                    <a:p>
                      <a:pPr lvl="0">
                        <a:buFont typeface="Arial"/>
                        <a:buChar char="•"/>
                      </a:pPr>
                      <a:endParaRPr lang="en-GB" sz="1200" b="1" kern="1200" dirty="0" smtClean="0">
                        <a:solidFill>
                          <a:schemeClr val="dk1"/>
                        </a:solidFill>
                        <a:latin typeface="+mn-lt"/>
                        <a:ea typeface="+mn-ea"/>
                        <a:cs typeface="+mn-cs"/>
                      </a:endParaRPr>
                    </a:p>
                    <a:p>
                      <a:pPr>
                        <a:buFont typeface="Arial"/>
                        <a:buChar char="•"/>
                      </a:pPr>
                      <a:r>
                        <a:rPr lang="en-US" sz="2000" b="1" kern="1200" dirty="0" smtClean="0">
                          <a:solidFill>
                            <a:schemeClr val="dk1"/>
                          </a:solidFill>
                          <a:latin typeface="+mn-lt"/>
                          <a:ea typeface="+mn-ea"/>
                          <a:cs typeface="+mn-cs"/>
                        </a:rPr>
                        <a:t>the possibility of</a:t>
                      </a:r>
                    </a:p>
                    <a:p>
                      <a:pPr>
                        <a:buFont typeface="Arial"/>
                        <a:buNone/>
                      </a:pPr>
                      <a:r>
                        <a:rPr lang="en-US" sz="2000" b="1" kern="1200" dirty="0" smtClean="0">
                          <a:solidFill>
                            <a:schemeClr val="dk1"/>
                          </a:solidFill>
                          <a:latin typeface="+mn-lt"/>
                          <a:ea typeface="+mn-ea"/>
                          <a:cs typeface="+mn-cs"/>
                        </a:rPr>
                        <a:t> cannabis users moving on to harder drugs.</a:t>
                      </a:r>
                      <a:r>
                        <a:rPr lang="en-GB" sz="2000" dirty="0" smtClean="0"/>
                        <a:t> </a:t>
                      </a:r>
                      <a:endParaRPr lang="en-US" sz="20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t>mind-altering drugs</a:t>
            </a:r>
            <a:endParaRPr lang="en-US" sz="5400" b="1" dirty="0"/>
          </a:p>
        </p:txBody>
      </p:sp>
      <p:sp>
        <p:nvSpPr>
          <p:cNvPr id="3" name="Content Placeholder 2"/>
          <p:cNvSpPr>
            <a:spLocks noGrp="1"/>
          </p:cNvSpPr>
          <p:nvPr>
            <p:ph idx="1"/>
          </p:nvPr>
        </p:nvSpPr>
        <p:spPr>
          <a:xfrm>
            <a:off x="97685" y="1812278"/>
            <a:ext cx="8819547" cy="4538439"/>
          </a:xfrm>
        </p:spPr>
        <p:txBody>
          <a:bodyPr>
            <a:normAutofit/>
          </a:bodyPr>
          <a:lstStyle/>
          <a:p>
            <a:r>
              <a:rPr lang="en-US" sz="4000" dirty="0" smtClean="0"/>
              <a:t>lysergic acid diethylamide (LSD),</a:t>
            </a:r>
          </a:p>
          <a:p>
            <a:r>
              <a:rPr lang="en-US" sz="4000" dirty="0" smtClean="0"/>
              <a:t>mescaline, </a:t>
            </a:r>
          </a:p>
          <a:p>
            <a:r>
              <a:rPr lang="en-US" sz="4000" dirty="0"/>
              <a:t>p</a:t>
            </a:r>
            <a:r>
              <a:rPr lang="en-US" sz="4000" dirty="0" smtClean="0"/>
              <a:t>silocybin, </a:t>
            </a:r>
            <a:endParaRPr lang="en-GB" sz="4000" dirty="0" smtClean="0"/>
          </a:p>
          <a:p>
            <a:r>
              <a:rPr lang="en-US" sz="4000" dirty="0" err="1" smtClean="0"/>
              <a:t>tetrahydrocannabinol</a:t>
            </a:r>
            <a:r>
              <a:rPr lang="en-US" sz="4000" dirty="0" smtClean="0"/>
              <a:t> (THC) (found in cannabis/marijuana)</a:t>
            </a:r>
            <a:endParaRPr lang="en-GB" sz="4000" dirty="0" smtClean="0"/>
          </a:p>
          <a:p>
            <a:endParaRPr lang="en-US" dirty="0"/>
          </a:p>
        </p:txBody>
      </p:sp>
      <p:pic>
        <p:nvPicPr>
          <p:cNvPr id="4" name="Picture 3"/>
          <p:cNvPicPr>
            <a:picLocks noChangeAspect="1"/>
          </p:cNvPicPr>
          <p:nvPr/>
        </p:nvPicPr>
        <p:blipFill>
          <a:blip r:embed="rId2"/>
          <a:stretch>
            <a:fillRect/>
          </a:stretch>
        </p:blipFill>
        <p:spPr>
          <a:xfrm>
            <a:off x="3265465" y="2790981"/>
            <a:ext cx="2447266" cy="1521656"/>
          </a:xfrm>
          <a:prstGeom prst="rect">
            <a:avLst/>
          </a:prstGeom>
        </p:spPr>
      </p:pic>
      <p:pic>
        <p:nvPicPr>
          <p:cNvPr id="5" name="Picture 4"/>
          <p:cNvPicPr>
            <a:picLocks noChangeAspect="1"/>
          </p:cNvPicPr>
          <p:nvPr/>
        </p:nvPicPr>
        <p:blipFill>
          <a:blip r:embed="rId3"/>
          <a:stretch>
            <a:fillRect/>
          </a:stretch>
        </p:blipFill>
        <p:spPr>
          <a:xfrm>
            <a:off x="5986685" y="2790981"/>
            <a:ext cx="2777041" cy="152165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2706"/>
            <a:ext cx="9144000" cy="788894"/>
          </a:xfrm>
        </p:spPr>
        <p:txBody>
          <a:bodyPr>
            <a:normAutofit/>
          </a:bodyPr>
          <a:lstStyle/>
          <a:p>
            <a:r>
              <a:rPr lang="en-US" sz="3600" b="1" u="sng" dirty="0" smtClean="0"/>
              <a:t>Effects of LSD, mescaline, psilocybin </a:t>
            </a:r>
            <a:endParaRPr lang="en-US" sz="3600" b="1" u="sng" dirty="0"/>
          </a:p>
        </p:txBody>
      </p:sp>
      <p:sp>
        <p:nvSpPr>
          <p:cNvPr id="3" name="Content Placeholder 2"/>
          <p:cNvSpPr>
            <a:spLocks noGrp="1"/>
          </p:cNvSpPr>
          <p:nvPr>
            <p:ph idx="1"/>
          </p:nvPr>
        </p:nvSpPr>
        <p:spPr>
          <a:xfrm>
            <a:off x="0" y="1479415"/>
            <a:ext cx="9144000" cy="5010707"/>
          </a:xfrm>
        </p:spPr>
        <p:txBody>
          <a:bodyPr>
            <a:normAutofit/>
          </a:bodyPr>
          <a:lstStyle/>
          <a:p>
            <a:r>
              <a:rPr lang="en-US" sz="3200" dirty="0" smtClean="0"/>
              <a:t>All three cause hallucinations i.e. hearing of voices and seeing of images (perceptions) which appear realistic but which do not exist. This is because they disrupt the activity of the neurotransmitter </a:t>
            </a:r>
            <a:r>
              <a:rPr lang="en-US" sz="4400" dirty="0" smtClean="0">
                <a:solidFill>
                  <a:srgbClr val="FF0000"/>
                </a:solidFill>
              </a:rPr>
              <a:t>serotonin</a:t>
            </a:r>
            <a:r>
              <a:rPr lang="en-US" sz="3200" dirty="0" smtClean="0"/>
              <a:t> which is involved in the processing of hearing and sight in the brain.</a:t>
            </a:r>
            <a:endParaRPr lang="en-GB" sz="3200" dirty="0" smtClean="0"/>
          </a:p>
          <a:p>
            <a:r>
              <a:rPr lang="en-US" sz="3200" dirty="0" smtClean="0"/>
              <a:t>In addition, each hallucinogenic also causes their own effects.</a:t>
            </a:r>
            <a:endParaRPr lang="en-GB" sz="32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82706"/>
            <a:ext cx="9144000" cy="788894"/>
          </a:xfrm>
        </p:spPr>
        <p:txBody>
          <a:bodyPr/>
          <a:lstStyle/>
          <a:p>
            <a:pPr algn="l"/>
            <a:r>
              <a:rPr lang="en-US" b="1" dirty="0" smtClean="0"/>
              <a:t>similarities in structure</a:t>
            </a:r>
            <a:endParaRPr lang="en-US" b="1" dirty="0"/>
          </a:p>
        </p:txBody>
      </p:sp>
      <p:sp>
        <p:nvSpPr>
          <p:cNvPr id="3" name="Content Placeholder 2"/>
          <p:cNvSpPr>
            <a:spLocks noGrp="1"/>
          </p:cNvSpPr>
          <p:nvPr>
            <p:ph idx="1"/>
          </p:nvPr>
        </p:nvSpPr>
        <p:spPr>
          <a:xfrm>
            <a:off x="387212" y="1712324"/>
            <a:ext cx="3839180" cy="4413840"/>
          </a:xfrm>
        </p:spPr>
        <p:txBody>
          <a:bodyPr>
            <a:normAutofit/>
          </a:bodyPr>
          <a:lstStyle/>
          <a:p>
            <a:pPr>
              <a:buNone/>
            </a:pPr>
            <a:r>
              <a:rPr lang="en-US" sz="3600" dirty="0" smtClean="0"/>
              <a:t>All three contain</a:t>
            </a:r>
          </a:p>
          <a:p>
            <a:pPr lvl="0"/>
            <a:r>
              <a:rPr lang="en-US" sz="3600" dirty="0" smtClean="0"/>
              <a:t>benzene ring</a:t>
            </a:r>
            <a:endParaRPr lang="en-GB" sz="3600" dirty="0" smtClean="0"/>
          </a:p>
          <a:p>
            <a:r>
              <a:rPr lang="en-US" sz="3600" dirty="0" smtClean="0"/>
              <a:t>amine group</a:t>
            </a:r>
            <a:endParaRPr lang="en-US" sz="3600" dirty="0"/>
          </a:p>
        </p:txBody>
      </p:sp>
      <p:pic>
        <p:nvPicPr>
          <p:cNvPr id="4" name="Picture 3"/>
          <p:cNvPicPr>
            <a:picLocks noChangeAspect="1"/>
          </p:cNvPicPr>
          <p:nvPr/>
        </p:nvPicPr>
        <p:blipFill>
          <a:blip r:embed="rId2"/>
          <a:stretch>
            <a:fillRect/>
          </a:stretch>
        </p:blipFill>
        <p:spPr>
          <a:xfrm>
            <a:off x="4226392" y="1712322"/>
            <a:ext cx="4673600" cy="5013751"/>
          </a:xfrm>
          <a:prstGeom prst="rect">
            <a:avLst/>
          </a:prstGeom>
        </p:spPr>
      </p:pic>
      <p:pic>
        <p:nvPicPr>
          <p:cNvPr id="5" name="Picture 4"/>
          <p:cNvPicPr>
            <a:picLocks noChangeAspect="1"/>
          </p:cNvPicPr>
          <p:nvPr/>
        </p:nvPicPr>
        <p:blipFill>
          <a:blip r:embed="rId3"/>
          <a:stretch>
            <a:fillRect/>
          </a:stretch>
        </p:blipFill>
        <p:spPr>
          <a:xfrm>
            <a:off x="674962" y="4483453"/>
            <a:ext cx="3289300" cy="224262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68453"/>
            <a:ext cx="7918450" cy="788894"/>
          </a:xfrm>
        </p:spPr>
        <p:txBody>
          <a:bodyPr/>
          <a:lstStyle/>
          <a:p>
            <a:r>
              <a:rPr lang="en-US" b="1" dirty="0" smtClean="0"/>
              <a:t>differences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5922068"/>
              </p:ext>
            </p:extLst>
          </p:nvPr>
        </p:nvGraphicFramePr>
        <p:xfrm>
          <a:off x="0" y="894100"/>
          <a:ext cx="9144000" cy="6832717"/>
        </p:xfrm>
        <a:graphic>
          <a:graphicData uri="http://schemas.openxmlformats.org/drawingml/2006/table">
            <a:tbl>
              <a:tblPr firstRow="1" bandRow="1">
                <a:tableStyleId>{5C22544A-7EE6-4342-B048-85BDC9FD1C3A}</a:tableStyleId>
              </a:tblPr>
              <a:tblGrid>
                <a:gridCol w="3359543"/>
                <a:gridCol w="2736457"/>
                <a:gridCol w="3048000"/>
              </a:tblGrid>
              <a:tr h="2047357">
                <a:tc>
                  <a:txBody>
                    <a:bodyPr/>
                    <a:lstStyle/>
                    <a:p>
                      <a:pPr algn="ctr"/>
                      <a:r>
                        <a:rPr lang="en-US" sz="3200" dirty="0" smtClean="0"/>
                        <a:t>LSD</a:t>
                      </a:r>
                    </a:p>
                    <a:p>
                      <a:pPr algn="ctr"/>
                      <a:r>
                        <a:rPr lang="en-US" sz="3200" dirty="0" smtClean="0"/>
                        <a:t>(derivative from</a:t>
                      </a:r>
                      <a:r>
                        <a:rPr lang="en-US" sz="3200" baseline="0" dirty="0" smtClean="0"/>
                        <a:t> lysergic acid)</a:t>
                      </a:r>
                      <a:endParaRPr lang="en-US" sz="3200" dirty="0"/>
                    </a:p>
                  </a:txBody>
                  <a:tcPr/>
                </a:tc>
                <a:tc>
                  <a:txBody>
                    <a:bodyPr/>
                    <a:lstStyle/>
                    <a:p>
                      <a:pPr algn="ctr"/>
                      <a:r>
                        <a:rPr lang="en-US" sz="3200" dirty="0" smtClean="0"/>
                        <a:t>mescaline</a:t>
                      </a:r>
                    </a:p>
                    <a:p>
                      <a:pPr algn="ctr"/>
                      <a:r>
                        <a:rPr lang="en-US" sz="3200" dirty="0" smtClean="0"/>
                        <a:t>(natural psychedelic in cactus)</a:t>
                      </a:r>
                      <a:endParaRPr lang="en-US" sz="3200" dirty="0"/>
                    </a:p>
                  </a:txBody>
                  <a:tcPr/>
                </a:tc>
                <a:tc>
                  <a:txBody>
                    <a:bodyPr/>
                    <a:lstStyle/>
                    <a:p>
                      <a:pPr algn="ctr"/>
                      <a:r>
                        <a:rPr lang="en-US" sz="3200" dirty="0" smtClean="0"/>
                        <a:t>psilocybin (natural psychedelic</a:t>
                      </a:r>
                      <a:r>
                        <a:rPr lang="en-US" sz="3200" baseline="0" dirty="0" smtClean="0"/>
                        <a:t> in mushrooms)</a:t>
                      </a:r>
                      <a:endParaRPr lang="en-US" sz="3200" dirty="0"/>
                    </a:p>
                  </a:txBody>
                  <a:tcPr/>
                </a:tc>
              </a:tr>
              <a:tr h="4296538">
                <a:tc>
                  <a:txBody>
                    <a:bodyPr/>
                    <a:lstStyle/>
                    <a:p>
                      <a:pPr>
                        <a:buFont typeface="Arial"/>
                        <a:buChar char="•"/>
                      </a:pPr>
                      <a:r>
                        <a:rPr lang="en-US" sz="2800" kern="1200" dirty="0" smtClean="0">
                          <a:solidFill>
                            <a:schemeClr val="dk1"/>
                          </a:solidFill>
                          <a:latin typeface="+mn-lt"/>
                          <a:ea typeface="+mn-ea"/>
                          <a:cs typeface="+mn-cs"/>
                        </a:rPr>
                        <a:t>Unpredictable</a:t>
                      </a:r>
                      <a:r>
                        <a:rPr lang="en-US" sz="2800" kern="1200" baseline="0" dirty="0" smtClean="0">
                          <a:solidFill>
                            <a:schemeClr val="dk1"/>
                          </a:solidFill>
                          <a:latin typeface="+mn-lt"/>
                          <a:ea typeface="+mn-ea"/>
                          <a:cs typeface="+mn-cs"/>
                        </a:rPr>
                        <a:t> mood swings</a:t>
                      </a:r>
                    </a:p>
                    <a:p>
                      <a:pPr>
                        <a:buFont typeface="Arial"/>
                        <a:buChar char="•"/>
                      </a:pPr>
                      <a:r>
                        <a:rPr lang="en-US" sz="2800" kern="1200" baseline="0" dirty="0" smtClean="0">
                          <a:solidFill>
                            <a:schemeClr val="dk1"/>
                          </a:solidFill>
                          <a:latin typeface="+mn-lt"/>
                          <a:ea typeface="+mn-ea"/>
                          <a:cs typeface="+mn-cs"/>
                        </a:rPr>
                        <a:t>Hypertension</a:t>
                      </a:r>
                    </a:p>
                    <a:p>
                      <a:pPr>
                        <a:buFont typeface="Arial"/>
                        <a:buChar char="•"/>
                      </a:pPr>
                      <a:r>
                        <a:rPr lang="en-US" sz="2800" kern="1200" baseline="0" dirty="0" smtClean="0">
                          <a:solidFill>
                            <a:schemeClr val="dk1"/>
                          </a:solidFill>
                          <a:latin typeface="+mn-lt"/>
                          <a:ea typeface="+mn-ea"/>
                          <a:cs typeface="+mn-cs"/>
                        </a:rPr>
                        <a:t>Impaired </a:t>
                      </a:r>
                      <a:r>
                        <a:rPr lang="en-US" sz="2800" kern="1200" baseline="0" dirty="0" err="1" smtClean="0">
                          <a:solidFill>
                            <a:schemeClr val="dk1"/>
                          </a:solidFill>
                          <a:latin typeface="+mn-lt"/>
                          <a:ea typeface="+mn-ea"/>
                          <a:cs typeface="+mn-cs"/>
                        </a:rPr>
                        <a:t>judgement</a:t>
                      </a:r>
                      <a:endParaRPr lang="en-US" sz="2800" kern="1200" baseline="0" dirty="0" smtClean="0">
                        <a:solidFill>
                          <a:schemeClr val="dk1"/>
                        </a:solidFill>
                        <a:latin typeface="+mn-lt"/>
                        <a:ea typeface="+mn-ea"/>
                        <a:cs typeface="+mn-cs"/>
                      </a:endParaRPr>
                    </a:p>
                    <a:p>
                      <a:pPr>
                        <a:buFont typeface="Arial"/>
                        <a:buChar char="•"/>
                      </a:pPr>
                      <a:r>
                        <a:rPr lang="en-US" sz="2800" kern="1200" dirty="0" smtClean="0">
                          <a:solidFill>
                            <a:schemeClr val="dk1"/>
                          </a:solidFill>
                          <a:latin typeface="+mn-lt"/>
                          <a:ea typeface="+mn-ea"/>
                          <a:cs typeface="+mn-cs"/>
                        </a:rPr>
                        <a:t>Effects </a:t>
                      </a:r>
                      <a:r>
                        <a:rPr lang="en-US" sz="2800" kern="1200" dirty="0" smtClean="0">
                          <a:solidFill>
                            <a:schemeClr val="dk1"/>
                          </a:solidFill>
                          <a:latin typeface="+mn-lt"/>
                          <a:ea typeface="+mn-ea"/>
                          <a:cs typeface="+mn-cs"/>
                        </a:rPr>
                        <a:t>of LSD may be experienced a year or more later after last use i.e. “flashbacks”.</a:t>
                      </a:r>
                      <a:r>
                        <a:rPr lang="en-GB" sz="2800" dirty="0" smtClean="0"/>
                        <a:t> </a:t>
                      </a:r>
                      <a:endParaRPr lang="en-US" sz="2800" dirty="0"/>
                    </a:p>
                  </a:txBody>
                  <a:tcPr/>
                </a:tc>
                <a:tc>
                  <a:txBody>
                    <a:bodyPr/>
                    <a:lstStyle/>
                    <a:p>
                      <a:pPr lvl="0">
                        <a:buFont typeface="Arial"/>
                        <a:buChar char="•"/>
                      </a:pPr>
                      <a:r>
                        <a:rPr lang="en-US" sz="2800" kern="1200" dirty="0" smtClean="0">
                          <a:solidFill>
                            <a:schemeClr val="dk1"/>
                          </a:solidFill>
                          <a:latin typeface="+mn-lt"/>
                          <a:ea typeface="+mn-ea"/>
                          <a:cs typeface="+mn-cs"/>
                        </a:rPr>
                        <a:t>Nausea</a:t>
                      </a:r>
                      <a:endParaRPr lang="en-GB" sz="2800" kern="1200" dirty="0" smtClean="0">
                        <a:solidFill>
                          <a:schemeClr val="dk1"/>
                        </a:solidFill>
                        <a:latin typeface="+mn-lt"/>
                        <a:ea typeface="+mn-ea"/>
                        <a:cs typeface="+mn-cs"/>
                      </a:endParaRPr>
                    </a:p>
                    <a:p>
                      <a:pPr lvl="0">
                        <a:buFont typeface="Arial"/>
                        <a:buChar char="•"/>
                      </a:pPr>
                      <a:r>
                        <a:rPr lang="en-US" sz="2800" kern="1200" dirty="0" smtClean="0">
                          <a:solidFill>
                            <a:schemeClr val="dk1"/>
                          </a:solidFill>
                          <a:latin typeface="+mn-lt"/>
                          <a:ea typeface="+mn-ea"/>
                          <a:cs typeface="+mn-cs"/>
                        </a:rPr>
                        <a:t>Trembling</a:t>
                      </a:r>
                      <a:endParaRPr lang="en-GB" sz="2800" kern="1200" dirty="0" smtClean="0">
                        <a:solidFill>
                          <a:schemeClr val="dk1"/>
                        </a:solidFill>
                        <a:latin typeface="+mn-lt"/>
                        <a:ea typeface="+mn-ea"/>
                        <a:cs typeface="+mn-cs"/>
                      </a:endParaRPr>
                    </a:p>
                    <a:p>
                      <a:pPr lvl="0">
                        <a:buFont typeface="Arial"/>
                        <a:buChar char="•"/>
                      </a:pPr>
                      <a:r>
                        <a:rPr lang="en-US" sz="2800" kern="1200" dirty="0" smtClean="0">
                          <a:solidFill>
                            <a:schemeClr val="dk1"/>
                          </a:solidFill>
                          <a:latin typeface="+mn-lt"/>
                          <a:ea typeface="+mn-ea"/>
                          <a:cs typeface="+mn-cs"/>
                        </a:rPr>
                        <a:t>Liver damage</a:t>
                      </a:r>
                      <a:endParaRPr lang="en-GB" sz="2800" kern="1200" dirty="0" smtClean="0">
                        <a:solidFill>
                          <a:schemeClr val="dk1"/>
                        </a:solidFill>
                        <a:latin typeface="+mn-lt"/>
                        <a:ea typeface="+mn-ea"/>
                        <a:cs typeface="+mn-cs"/>
                      </a:endParaRPr>
                    </a:p>
                    <a:p>
                      <a:pPr>
                        <a:buFont typeface="Arial"/>
                        <a:buChar char="•"/>
                      </a:pPr>
                      <a:r>
                        <a:rPr lang="en-US" sz="2800" kern="1200" dirty="0" smtClean="0">
                          <a:solidFill>
                            <a:schemeClr val="dk1"/>
                          </a:solidFill>
                          <a:latin typeface="+mn-lt"/>
                          <a:ea typeface="+mn-ea"/>
                          <a:cs typeface="+mn-cs"/>
                        </a:rPr>
                        <a:t>Reduced </a:t>
                      </a:r>
                    </a:p>
                    <a:p>
                      <a:pPr>
                        <a:buFont typeface="Arial"/>
                        <a:buNone/>
                      </a:pPr>
                      <a:r>
                        <a:rPr lang="en-US" sz="2800" kern="1200" dirty="0" smtClean="0">
                          <a:solidFill>
                            <a:schemeClr val="dk1"/>
                          </a:solidFill>
                          <a:latin typeface="+mn-lt"/>
                          <a:ea typeface="+mn-ea"/>
                          <a:cs typeface="+mn-cs"/>
                        </a:rPr>
                        <a:t> appetite</a:t>
                      </a:r>
                      <a:r>
                        <a:rPr lang="en-GB" sz="2800" dirty="0" smtClean="0"/>
                        <a:t> </a:t>
                      </a:r>
                      <a:endParaRPr lang="en-US" sz="2800" dirty="0"/>
                    </a:p>
                  </a:txBody>
                  <a:tcPr/>
                </a:tc>
                <a:tc>
                  <a:txBody>
                    <a:bodyPr/>
                    <a:lstStyle/>
                    <a:p>
                      <a:pPr lvl="0">
                        <a:buFont typeface="Arial"/>
                        <a:buChar char="•"/>
                      </a:pPr>
                      <a:r>
                        <a:rPr lang="en-US" sz="2800" kern="1200" dirty="0" smtClean="0">
                          <a:solidFill>
                            <a:schemeClr val="dk1"/>
                          </a:solidFill>
                          <a:latin typeface="+mn-lt"/>
                          <a:ea typeface="+mn-ea"/>
                          <a:cs typeface="+mn-cs"/>
                        </a:rPr>
                        <a:t>Feelings of relaxation</a:t>
                      </a:r>
                      <a:endParaRPr lang="en-GB" sz="2800" kern="1200" dirty="0" smtClean="0">
                        <a:solidFill>
                          <a:schemeClr val="dk1"/>
                        </a:solidFill>
                        <a:latin typeface="+mn-lt"/>
                        <a:ea typeface="+mn-ea"/>
                        <a:cs typeface="+mn-cs"/>
                      </a:endParaRPr>
                    </a:p>
                    <a:p>
                      <a:pPr lvl="0">
                        <a:buFont typeface="Arial"/>
                        <a:buChar char="•"/>
                      </a:pPr>
                      <a:r>
                        <a:rPr lang="en-US" sz="2800" kern="1200" dirty="0" smtClean="0">
                          <a:solidFill>
                            <a:schemeClr val="dk1"/>
                          </a:solidFill>
                          <a:latin typeface="+mn-lt"/>
                          <a:ea typeface="+mn-ea"/>
                          <a:cs typeface="+mn-cs"/>
                        </a:rPr>
                        <a:t>Develop tolerance</a:t>
                      </a:r>
                      <a:endParaRPr lang="en-GB" sz="2800" kern="1200" dirty="0" smtClean="0">
                        <a:solidFill>
                          <a:schemeClr val="dk1"/>
                        </a:solidFill>
                        <a:latin typeface="+mn-lt"/>
                        <a:ea typeface="+mn-ea"/>
                        <a:cs typeface="+mn-cs"/>
                      </a:endParaRPr>
                    </a:p>
                    <a:p>
                      <a:pPr>
                        <a:buFont typeface="Arial"/>
                        <a:buChar char="•"/>
                      </a:pPr>
                      <a:r>
                        <a:rPr lang="en-US" sz="2800" kern="1200" dirty="0" smtClean="0">
                          <a:solidFill>
                            <a:schemeClr val="dk1"/>
                          </a:solidFill>
                          <a:latin typeface="+mn-lt"/>
                          <a:ea typeface="+mn-ea"/>
                          <a:cs typeface="+mn-cs"/>
                        </a:rPr>
                        <a:t>Sense of well-being</a:t>
                      </a:r>
                      <a:r>
                        <a:rPr lang="en-GB" sz="2800" dirty="0" smtClean="0"/>
                        <a:t> </a:t>
                      </a:r>
                      <a:endParaRPr lang="en-US" sz="28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81438"/>
            <a:ext cx="3321294" cy="1190162"/>
          </a:xfrm>
        </p:spPr>
        <p:txBody>
          <a:bodyPr/>
          <a:lstStyle/>
          <a:p>
            <a:r>
              <a:rPr lang="en-US" sz="6600" b="1" dirty="0" smtClean="0"/>
              <a:t>LSD</a:t>
            </a:r>
            <a:endParaRPr lang="en-US" sz="6600" b="1" dirty="0"/>
          </a:p>
        </p:txBody>
      </p:sp>
      <p:sp>
        <p:nvSpPr>
          <p:cNvPr id="4" name="Content Placeholder 3"/>
          <p:cNvSpPr>
            <a:spLocks noGrp="1"/>
          </p:cNvSpPr>
          <p:nvPr>
            <p:ph sz="half" idx="1"/>
          </p:nvPr>
        </p:nvSpPr>
        <p:spPr>
          <a:xfrm>
            <a:off x="632012" y="2057400"/>
            <a:ext cx="3507554" cy="4068763"/>
          </a:xfrm>
        </p:spPr>
        <p:txBody>
          <a:bodyPr>
            <a:normAutofit/>
          </a:bodyPr>
          <a:lstStyle/>
          <a:p>
            <a:endParaRPr lang="en-US" dirty="0"/>
          </a:p>
        </p:txBody>
      </p:sp>
      <p:sp>
        <p:nvSpPr>
          <p:cNvPr id="5" name="Content Placeholder 4"/>
          <p:cNvSpPr>
            <a:spLocks noGrp="1"/>
          </p:cNvSpPr>
          <p:nvPr>
            <p:ph sz="half" idx="2"/>
          </p:nvPr>
        </p:nvSpPr>
        <p:spPr>
          <a:xfrm>
            <a:off x="4139567" y="582706"/>
            <a:ext cx="4688856" cy="5829968"/>
          </a:xfrm>
        </p:spPr>
        <p:txBody>
          <a:bodyPr>
            <a:noAutofit/>
          </a:bodyPr>
          <a:lstStyle/>
          <a:p>
            <a:pPr lvl="0"/>
            <a:r>
              <a:rPr lang="en-US" sz="2400" dirty="0" err="1" smtClean="0"/>
              <a:t>indole</a:t>
            </a:r>
            <a:r>
              <a:rPr lang="en-US" sz="2400" dirty="0" smtClean="0"/>
              <a:t> ring = a benzene ring to which is attached (fused) a five-</a:t>
            </a:r>
            <a:r>
              <a:rPr lang="en-US" sz="2400" dirty="0" err="1" smtClean="0"/>
              <a:t>membered</a:t>
            </a:r>
            <a:r>
              <a:rPr lang="en-US" sz="2400" dirty="0" smtClean="0"/>
              <a:t> ring with a nitrogen atom and a double carbon-carbon bond</a:t>
            </a:r>
          </a:p>
          <a:p>
            <a:pPr lvl="0">
              <a:buNone/>
            </a:pPr>
            <a:endParaRPr lang="en-GB" sz="2400" dirty="0" smtClean="0"/>
          </a:p>
          <a:p>
            <a:pPr lvl="0"/>
            <a:r>
              <a:rPr lang="en-US" sz="2400" dirty="0" smtClean="0"/>
              <a:t>amide</a:t>
            </a:r>
            <a:endParaRPr lang="en-GB" sz="2400" dirty="0" smtClean="0"/>
          </a:p>
          <a:p>
            <a:pPr lvl="0"/>
            <a:r>
              <a:rPr lang="en-US" sz="2400" dirty="0" smtClean="0"/>
              <a:t>2 </a:t>
            </a:r>
            <a:r>
              <a:rPr lang="en-US" sz="2400" dirty="0" err="1" smtClean="0"/>
              <a:t>alkene</a:t>
            </a:r>
            <a:r>
              <a:rPr lang="en-US" sz="2400" dirty="0" smtClean="0"/>
              <a:t> - double bonds</a:t>
            </a:r>
            <a:endParaRPr lang="en-GB" sz="2400" dirty="0" smtClean="0"/>
          </a:p>
          <a:p>
            <a:r>
              <a:rPr lang="en-US" sz="2400" dirty="0" smtClean="0"/>
              <a:t>A tertiary amine and a secondary  amine</a:t>
            </a:r>
          </a:p>
          <a:p>
            <a:pPr>
              <a:buNone/>
            </a:pPr>
            <a:r>
              <a:rPr lang="en-US" sz="2400" dirty="0" smtClean="0"/>
              <a:t>Identify both </a:t>
            </a:r>
            <a:r>
              <a:rPr lang="en-US" sz="2400" dirty="0" err="1" smtClean="0"/>
              <a:t>chiral</a:t>
            </a:r>
            <a:r>
              <a:rPr lang="en-US" sz="2400" dirty="0" smtClean="0"/>
              <a:t> carbons!!</a:t>
            </a:r>
            <a:endParaRPr lang="en-US" sz="2400" dirty="0"/>
          </a:p>
        </p:txBody>
      </p:sp>
      <p:pic>
        <p:nvPicPr>
          <p:cNvPr id="7" name="Picture 6"/>
          <p:cNvPicPr>
            <a:picLocks noChangeAspect="1"/>
          </p:cNvPicPr>
          <p:nvPr/>
        </p:nvPicPr>
        <p:blipFill>
          <a:blip r:embed="rId2"/>
          <a:stretch>
            <a:fillRect/>
          </a:stretch>
        </p:blipFill>
        <p:spPr>
          <a:xfrm>
            <a:off x="256541" y="1371600"/>
            <a:ext cx="3883025" cy="3138742"/>
          </a:xfrm>
          <a:prstGeom prst="rect">
            <a:avLst/>
          </a:prstGeom>
        </p:spPr>
      </p:pic>
      <p:pic>
        <p:nvPicPr>
          <p:cNvPr id="9" name="Picture 8"/>
          <p:cNvPicPr>
            <a:picLocks noChangeAspect="1"/>
          </p:cNvPicPr>
          <p:nvPr/>
        </p:nvPicPr>
        <p:blipFill>
          <a:blip r:embed="rId3"/>
          <a:stretch>
            <a:fillRect/>
          </a:stretch>
        </p:blipFill>
        <p:spPr>
          <a:xfrm>
            <a:off x="6334780" y="2600912"/>
            <a:ext cx="2493643" cy="1579936"/>
          </a:xfrm>
          <a:prstGeom prst="rect">
            <a:avLst/>
          </a:prstGeom>
        </p:spPr>
      </p:pic>
      <p:pic>
        <p:nvPicPr>
          <p:cNvPr id="8" name="Picture 7"/>
          <p:cNvPicPr>
            <a:picLocks noChangeAspect="1"/>
          </p:cNvPicPr>
          <p:nvPr/>
        </p:nvPicPr>
        <p:blipFill>
          <a:blip r:embed="rId4"/>
          <a:stretch>
            <a:fillRect/>
          </a:stretch>
        </p:blipFill>
        <p:spPr>
          <a:xfrm>
            <a:off x="256541" y="4510342"/>
            <a:ext cx="3883025" cy="1902332"/>
          </a:xfrm>
          <a:prstGeom prst="rect">
            <a:avLst/>
          </a:prstGeom>
        </p:spPr>
      </p:pic>
      <p:cxnSp>
        <p:nvCxnSpPr>
          <p:cNvPr id="11" name="Straight Arrow Connector 10"/>
          <p:cNvCxnSpPr/>
          <p:nvPr/>
        </p:nvCxnSpPr>
        <p:spPr>
          <a:xfrm rot="10800000">
            <a:off x="1879015" y="2057400"/>
            <a:ext cx="2260552" cy="18559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16200000" flipV="1">
            <a:off x="2669579" y="3226504"/>
            <a:ext cx="2708214" cy="8941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6200000" flipV="1">
            <a:off x="3477172" y="4448753"/>
            <a:ext cx="1261493" cy="7256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5969" y="582706"/>
            <a:ext cx="3886200" cy="788894"/>
          </a:xfrm>
        </p:spPr>
        <p:txBody>
          <a:bodyPr>
            <a:noAutofit/>
          </a:bodyPr>
          <a:lstStyle/>
          <a:p>
            <a:r>
              <a:rPr lang="en-US" sz="5400" b="1" dirty="0" smtClean="0"/>
              <a:t>mescaline</a:t>
            </a:r>
            <a:endParaRPr lang="en-US" sz="5400" b="1" dirty="0"/>
          </a:p>
        </p:txBody>
      </p:sp>
      <p:sp>
        <p:nvSpPr>
          <p:cNvPr id="6" name="Content Placeholder 5"/>
          <p:cNvSpPr>
            <a:spLocks noGrp="1"/>
          </p:cNvSpPr>
          <p:nvPr>
            <p:ph idx="1"/>
          </p:nvPr>
        </p:nvSpPr>
        <p:spPr>
          <a:xfrm>
            <a:off x="293056" y="803393"/>
            <a:ext cx="4395818" cy="3860776"/>
          </a:xfrm>
        </p:spPr>
        <p:txBody>
          <a:bodyPr>
            <a:normAutofit/>
          </a:bodyPr>
          <a:lstStyle/>
          <a:p>
            <a:pPr lvl="0"/>
            <a:r>
              <a:rPr lang="en-US" sz="3600" dirty="0" smtClean="0"/>
              <a:t>no </a:t>
            </a:r>
            <a:r>
              <a:rPr lang="en-US" sz="3600" dirty="0" err="1" smtClean="0"/>
              <a:t>indole</a:t>
            </a:r>
            <a:r>
              <a:rPr lang="en-US" sz="3600" dirty="0" smtClean="0"/>
              <a:t> ring</a:t>
            </a:r>
            <a:endParaRPr lang="en-GB" sz="3600" dirty="0" smtClean="0"/>
          </a:p>
          <a:p>
            <a:pPr lvl="0"/>
            <a:r>
              <a:rPr lang="en-US" sz="3600" dirty="0" smtClean="0"/>
              <a:t>primary amine</a:t>
            </a:r>
            <a:endParaRPr lang="en-GB" sz="3600" dirty="0" smtClean="0"/>
          </a:p>
          <a:p>
            <a:r>
              <a:rPr lang="en-GB" sz="3600" dirty="0"/>
              <a:t>e</a:t>
            </a:r>
            <a:r>
              <a:rPr lang="en-US" sz="3600" dirty="0" err="1" smtClean="0"/>
              <a:t>ther</a:t>
            </a:r>
            <a:r>
              <a:rPr lang="en-US" sz="3600" dirty="0" smtClean="0"/>
              <a:t> (3 groups)</a:t>
            </a:r>
            <a:r>
              <a:rPr lang="en-GB" sz="3600" dirty="0" smtClean="0"/>
              <a:t> </a:t>
            </a:r>
            <a:endParaRPr lang="en-US" sz="3600" dirty="0"/>
          </a:p>
        </p:txBody>
      </p:sp>
      <p:pic>
        <p:nvPicPr>
          <p:cNvPr id="5" name="Picture 4"/>
          <p:cNvPicPr>
            <a:picLocks noChangeAspect="1"/>
          </p:cNvPicPr>
          <p:nvPr/>
        </p:nvPicPr>
        <p:blipFill>
          <a:blip r:embed="rId2"/>
          <a:stretch>
            <a:fillRect/>
          </a:stretch>
        </p:blipFill>
        <p:spPr>
          <a:xfrm>
            <a:off x="4875969" y="2726082"/>
            <a:ext cx="3886200" cy="2044700"/>
          </a:xfrm>
          <a:prstGeom prst="rect">
            <a:avLst/>
          </a:prstGeom>
        </p:spPr>
      </p:pic>
      <p:pic>
        <p:nvPicPr>
          <p:cNvPr id="7" name="Picture 6"/>
          <p:cNvPicPr>
            <a:picLocks noChangeAspect="1"/>
          </p:cNvPicPr>
          <p:nvPr/>
        </p:nvPicPr>
        <p:blipFill>
          <a:blip r:embed="rId3"/>
          <a:stretch>
            <a:fillRect/>
          </a:stretch>
        </p:blipFill>
        <p:spPr>
          <a:xfrm>
            <a:off x="689317" y="3782280"/>
            <a:ext cx="3148301" cy="2668450"/>
          </a:xfrm>
          <a:prstGeom prst="rect">
            <a:avLst/>
          </a:prstGeom>
        </p:spPr>
      </p:pic>
      <p:pic>
        <p:nvPicPr>
          <p:cNvPr id="8" name="Picture 7"/>
          <p:cNvPicPr>
            <a:picLocks noChangeAspect="1"/>
          </p:cNvPicPr>
          <p:nvPr/>
        </p:nvPicPr>
        <p:blipFill>
          <a:blip r:embed="rId4"/>
          <a:stretch>
            <a:fillRect/>
          </a:stretch>
        </p:blipFill>
        <p:spPr>
          <a:xfrm>
            <a:off x="5189885" y="5027687"/>
            <a:ext cx="3374806" cy="1580871"/>
          </a:xfrm>
          <a:prstGeom prst="rect">
            <a:avLst/>
          </a:prstGeom>
        </p:spPr>
      </p:pic>
      <p:cxnSp>
        <p:nvCxnSpPr>
          <p:cNvPr id="10" name="Straight Arrow Connector 9"/>
          <p:cNvCxnSpPr/>
          <p:nvPr/>
        </p:nvCxnSpPr>
        <p:spPr>
          <a:xfrm>
            <a:off x="4478181" y="2073274"/>
            <a:ext cx="3374806" cy="8552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3408145" y="3084443"/>
            <a:ext cx="1467824" cy="319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408145" y="3084443"/>
            <a:ext cx="1657512" cy="6978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3408145" y="3084443"/>
            <a:ext cx="2306653" cy="12823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582706"/>
            <a:ext cx="3883025" cy="788894"/>
          </a:xfrm>
        </p:spPr>
        <p:txBody>
          <a:bodyPr/>
          <a:lstStyle/>
          <a:p>
            <a:r>
              <a:rPr lang="en-US" sz="5400" dirty="0" smtClean="0"/>
              <a:t>psilocybin</a:t>
            </a:r>
            <a:endParaRPr lang="en-US" sz="5400" dirty="0"/>
          </a:p>
        </p:txBody>
      </p:sp>
      <p:sp>
        <p:nvSpPr>
          <p:cNvPr id="4" name="Content Placeholder 3"/>
          <p:cNvSpPr>
            <a:spLocks noGrp="1"/>
          </p:cNvSpPr>
          <p:nvPr>
            <p:ph sz="half" idx="1"/>
          </p:nvPr>
        </p:nvSpPr>
        <p:spPr>
          <a:xfrm>
            <a:off x="632012" y="764520"/>
            <a:ext cx="3863788" cy="5361643"/>
          </a:xfrm>
        </p:spPr>
        <p:txBody>
          <a:bodyPr/>
          <a:lstStyle/>
          <a:p>
            <a:pPr lvl="0"/>
            <a:r>
              <a:rPr lang="en-US" sz="2400" dirty="0" err="1" smtClean="0"/>
              <a:t>indole</a:t>
            </a:r>
            <a:r>
              <a:rPr lang="en-US" sz="2400" dirty="0" smtClean="0"/>
              <a:t> ring</a:t>
            </a:r>
            <a:endParaRPr lang="en-GB" sz="2400" dirty="0" smtClean="0"/>
          </a:p>
          <a:p>
            <a:pPr lvl="0"/>
            <a:r>
              <a:rPr lang="en-US" sz="2400" dirty="0" smtClean="0"/>
              <a:t>secondary amine</a:t>
            </a:r>
            <a:endParaRPr lang="en-GB" sz="2400" dirty="0" smtClean="0"/>
          </a:p>
          <a:p>
            <a:pPr lvl="0"/>
            <a:r>
              <a:rPr lang="en-US" sz="2400" dirty="0" smtClean="0"/>
              <a:t>has an ionic end/tertiary amine ion</a:t>
            </a:r>
            <a:endParaRPr lang="en-GB" sz="2400" dirty="0" smtClean="0"/>
          </a:p>
          <a:p>
            <a:r>
              <a:rPr lang="en-US" sz="2400" dirty="0" smtClean="0"/>
              <a:t>a phosphate group</a:t>
            </a:r>
            <a:r>
              <a:rPr lang="en-GB" sz="2400" dirty="0" smtClean="0"/>
              <a:t> </a:t>
            </a:r>
            <a:endParaRPr lang="en-US" sz="2400" dirty="0"/>
          </a:p>
        </p:txBody>
      </p:sp>
      <p:sp>
        <p:nvSpPr>
          <p:cNvPr id="5" name="Content Placeholder 4"/>
          <p:cNvSpPr>
            <a:spLocks noGrp="1"/>
          </p:cNvSpPr>
          <p:nvPr>
            <p:ph sz="half" idx="2"/>
          </p:nvPr>
        </p:nvSpPr>
        <p:spPr/>
        <p:txBody>
          <a:bodyPr/>
          <a:lstStyle/>
          <a:p>
            <a:endParaRPr lang="en-US"/>
          </a:p>
        </p:txBody>
      </p:sp>
      <p:pic>
        <p:nvPicPr>
          <p:cNvPr id="10" name="Picture 9"/>
          <p:cNvPicPr>
            <a:picLocks noChangeAspect="1"/>
          </p:cNvPicPr>
          <p:nvPr/>
        </p:nvPicPr>
        <p:blipFill>
          <a:blip r:embed="rId2"/>
          <a:stretch>
            <a:fillRect/>
          </a:stretch>
        </p:blipFill>
        <p:spPr>
          <a:xfrm>
            <a:off x="4495800" y="1996281"/>
            <a:ext cx="4441042" cy="4129882"/>
          </a:xfrm>
          <a:prstGeom prst="rect">
            <a:avLst/>
          </a:prstGeom>
        </p:spPr>
      </p:pic>
      <p:cxnSp>
        <p:nvCxnSpPr>
          <p:cNvPr id="9" name="Straight Arrow Connector 8"/>
          <p:cNvCxnSpPr/>
          <p:nvPr/>
        </p:nvCxnSpPr>
        <p:spPr>
          <a:xfrm>
            <a:off x="3658339" y="2617508"/>
            <a:ext cx="3961391" cy="15808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4159751" y="2617508"/>
            <a:ext cx="1282913" cy="6478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6200000" flipH="1">
            <a:off x="2846530" y="2548175"/>
            <a:ext cx="3407943" cy="17843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3"/>
          <a:stretch>
            <a:fillRect/>
          </a:stretch>
        </p:blipFill>
        <p:spPr>
          <a:xfrm>
            <a:off x="632012" y="3975909"/>
            <a:ext cx="3479800" cy="2336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81438"/>
            <a:ext cx="9144000" cy="879275"/>
          </a:xfrm>
        </p:spPr>
        <p:txBody>
          <a:bodyPr>
            <a:noAutofit/>
          </a:bodyPr>
          <a:lstStyle/>
          <a:p>
            <a:r>
              <a:rPr lang="en-US" sz="5400" b="1" dirty="0" smtClean="0"/>
              <a:t>effects of cannabis</a:t>
            </a:r>
            <a:endParaRPr lang="en-US" sz="5400" b="1" dirty="0"/>
          </a:p>
        </p:txBody>
      </p:sp>
      <p:sp>
        <p:nvSpPr>
          <p:cNvPr id="6" name="Content Placeholder 5"/>
          <p:cNvSpPr>
            <a:spLocks noGrp="1"/>
          </p:cNvSpPr>
          <p:nvPr>
            <p:ph idx="1"/>
          </p:nvPr>
        </p:nvSpPr>
        <p:spPr>
          <a:xfrm>
            <a:off x="305469" y="1177206"/>
            <a:ext cx="8225755" cy="5461772"/>
          </a:xfrm>
        </p:spPr>
        <p:txBody>
          <a:bodyPr>
            <a:normAutofit lnSpcReduction="10000"/>
          </a:bodyPr>
          <a:lstStyle/>
          <a:p>
            <a:pPr>
              <a:buNone/>
            </a:pPr>
            <a:r>
              <a:rPr lang="en-US" sz="2400" dirty="0" smtClean="0"/>
              <a:t>    The active ingredient in cannabis is </a:t>
            </a:r>
            <a:r>
              <a:rPr lang="en-US" sz="2400" dirty="0" err="1" smtClean="0"/>
              <a:t>tetrahydrocannabinol</a:t>
            </a:r>
            <a:r>
              <a:rPr lang="en-US" sz="2400" dirty="0" smtClean="0"/>
              <a:t> (THC) and this has the following effects:</a:t>
            </a:r>
            <a:endParaRPr lang="en-GB" sz="2400" dirty="0" smtClean="0"/>
          </a:p>
          <a:p>
            <a:pPr lvl="0"/>
            <a:r>
              <a:rPr lang="en-GB" dirty="0"/>
              <a:t>c</a:t>
            </a:r>
            <a:r>
              <a:rPr lang="en-GB" dirty="0" smtClean="0"/>
              <a:t>hanges in visual perceptions</a:t>
            </a:r>
            <a:endParaRPr lang="en-GB" dirty="0" smtClean="0"/>
          </a:p>
          <a:p>
            <a:pPr lvl="0"/>
            <a:r>
              <a:rPr lang="en-US" dirty="0" smtClean="0"/>
              <a:t>confusion </a:t>
            </a:r>
            <a:endParaRPr lang="en-GB" dirty="0" smtClean="0"/>
          </a:p>
          <a:p>
            <a:pPr lvl="0"/>
            <a:r>
              <a:rPr lang="en-GB" dirty="0"/>
              <a:t>d</a:t>
            </a:r>
            <a:r>
              <a:rPr lang="en-US" dirty="0" err="1" smtClean="0"/>
              <a:t>epressed</a:t>
            </a:r>
            <a:r>
              <a:rPr lang="en-US" dirty="0" smtClean="0"/>
              <a:t> CNS</a:t>
            </a:r>
            <a:endParaRPr lang="en-GB" dirty="0" smtClean="0"/>
          </a:p>
          <a:p>
            <a:pPr lvl="0"/>
            <a:r>
              <a:rPr lang="en-US" dirty="0" smtClean="0"/>
              <a:t>sense of floating</a:t>
            </a:r>
            <a:endParaRPr lang="en-GB" dirty="0" smtClean="0"/>
          </a:p>
          <a:p>
            <a:pPr lvl="0"/>
            <a:r>
              <a:rPr lang="en-US" dirty="0" smtClean="0"/>
              <a:t>loss of inhibitions</a:t>
            </a:r>
            <a:endParaRPr lang="en-GB" dirty="0" smtClean="0"/>
          </a:p>
          <a:p>
            <a:pPr lvl="0"/>
            <a:r>
              <a:rPr lang="en-US" dirty="0" smtClean="0"/>
              <a:t>euphoria</a:t>
            </a:r>
            <a:endParaRPr lang="en-GB" dirty="0" smtClean="0"/>
          </a:p>
          <a:p>
            <a:pPr lvl="0"/>
            <a:r>
              <a:rPr lang="en-US" dirty="0" smtClean="0"/>
              <a:t>mental relaxation</a:t>
            </a:r>
            <a:endParaRPr lang="en-GB" dirty="0" smtClean="0"/>
          </a:p>
          <a:p>
            <a:endParaRPr lang="en-US" dirty="0"/>
          </a:p>
        </p:txBody>
      </p:sp>
      <p:pic>
        <p:nvPicPr>
          <p:cNvPr id="9" name="Picture 8"/>
          <p:cNvPicPr>
            <a:picLocks noChangeAspect="1"/>
          </p:cNvPicPr>
          <p:nvPr/>
        </p:nvPicPr>
        <p:blipFill>
          <a:blip r:embed="rId2"/>
          <a:stretch>
            <a:fillRect/>
          </a:stretch>
        </p:blipFill>
        <p:spPr>
          <a:xfrm>
            <a:off x="4083649" y="2933323"/>
            <a:ext cx="4244424" cy="3516421"/>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426</TotalTime>
  <Words>387</Words>
  <Application>Microsoft Macintosh PowerPoint</Application>
  <PresentationFormat>On-screen Show (4:3)</PresentationFormat>
  <Paragraphs>88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Twilight</vt:lpstr>
      <vt:lpstr>medicines</vt:lpstr>
      <vt:lpstr>mind-altering drugs</vt:lpstr>
      <vt:lpstr>Effects of LSD, mescaline, psilocybin </vt:lpstr>
      <vt:lpstr>similarities in structure</vt:lpstr>
      <vt:lpstr>differences</vt:lpstr>
      <vt:lpstr>LSD</vt:lpstr>
      <vt:lpstr>mescaline</vt:lpstr>
      <vt:lpstr>psilocybin</vt:lpstr>
      <vt:lpstr>effects of cannabis</vt:lpstr>
      <vt:lpstr>tetrahydrocannabinol</vt:lpstr>
      <vt:lpstr>legalize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dc:title>
  <dc:creator>Client Admin</dc:creator>
  <cp:lastModifiedBy>Nico Van De Casteele</cp:lastModifiedBy>
  <cp:revision>31</cp:revision>
  <dcterms:created xsi:type="dcterms:W3CDTF">2013-02-06T11:44:32Z</dcterms:created>
  <dcterms:modified xsi:type="dcterms:W3CDTF">2015-01-21T00:36:49Z</dcterms:modified>
</cp:coreProperties>
</file>